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892299" y="1151467"/>
            <a:ext cx="7197726" cy="2421464"/>
          </a:xfrm>
        </p:spPr>
        <p:txBody>
          <a:bodyPr>
            <a:normAutofit/>
          </a:bodyPr>
          <a:lstStyle/>
          <a:p>
            <a:r>
              <a:rPr lang="hr-HR" sz="5400" dirty="0" smtClean="0"/>
              <a:t>IZREKE PRATE GRADIVO </a:t>
            </a:r>
            <a:endParaRPr lang="hr-HR" sz="540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2819400" y="4385732"/>
            <a:ext cx="8340725" cy="1405467"/>
          </a:xfrm>
        </p:spPr>
        <p:txBody>
          <a:bodyPr>
            <a:normAutofit/>
          </a:bodyPr>
          <a:lstStyle/>
          <a:p>
            <a:r>
              <a:rPr lang="hr-HR" sz="2800" dirty="0" smtClean="0"/>
              <a:t>2.RAZRED</a:t>
            </a:r>
          </a:p>
          <a:p>
            <a:r>
              <a:rPr lang="hr-HR" sz="2800" dirty="0" smtClean="0"/>
              <a:t>Barbara </a:t>
            </a:r>
            <a:r>
              <a:rPr lang="hr-HR" sz="2800" dirty="0" err="1" smtClean="0"/>
              <a:t>turin</a:t>
            </a:r>
            <a:r>
              <a:rPr lang="hr-HR" sz="2800" dirty="0" smtClean="0"/>
              <a:t>, prof.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608212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izvori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81001" y="1752601"/>
            <a:ext cx="10436226" cy="4038600"/>
          </a:xfrm>
        </p:spPr>
        <p:txBody>
          <a:bodyPr>
            <a:normAutofit/>
          </a:bodyPr>
          <a:lstStyle/>
          <a:p>
            <a:r>
              <a:rPr lang="hr-HR" sz="4000" dirty="0" smtClean="0"/>
              <a:t>Svi udžbenici latinskog jezika pri ruci – Orbis </a:t>
            </a:r>
            <a:r>
              <a:rPr lang="hr-HR" sz="4000" dirty="0" err="1" smtClean="0"/>
              <a:t>Romanus</a:t>
            </a:r>
            <a:r>
              <a:rPr lang="hr-HR" sz="4000" dirty="0" smtClean="0"/>
              <a:t> I, </a:t>
            </a:r>
            <a:r>
              <a:rPr lang="hr-HR" sz="4000" dirty="0" err="1" smtClean="0"/>
              <a:t>Hereditas</a:t>
            </a:r>
            <a:r>
              <a:rPr lang="hr-HR" sz="4000" dirty="0" smtClean="0"/>
              <a:t> </a:t>
            </a:r>
            <a:r>
              <a:rPr lang="hr-HR" sz="4000" dirty="0" err="1" smtClean="0"/>
              <a:t>linguae</a:t>
            </a:r>
            <a:r>
              <a:rPr lang="hr-HR" sz="4000" dirty="0" smtClean="0"/>
              <a:t> </a:t>
            </a:r>
            <a:r>
              <a:rPr lang="hr-HR" sz="4000" dirty="0" err="1" smtClean="0"/>
              <a:t>Latinae</a:t>
            </a:r>
            <a:r>
              <a:rPr lang="hr-HR" sz="4000" dirty="0" smtClean="0"/>
              <a:t>, Elementa Latina, </a:t>
            </a:r>
            <a:r>
              <a:rPr lang="hr-HR" sz="4000" dirty="0" err="1" smtClean="0"/>
              <a:t>Linguae</a:t>
            </a:r>
            <a:r>
              <a:rPr lang="hr-HR" sz="4000" dirty="0" smtClean="0"/>
              <a:t> </a:t>
            </a:r>
            <a:r>
              <a:rPr lang="hr-HR" sz="4000" dirty="0" err="1" smtClean="0"/>
              <a:t>Latinae</a:t>
            </a:r>
            <a:r>
              <a:rPr lang="hr-HR" sz="4000" dirty="0" smtClean="0"/>
              <a:t> elementa</a:t>
            </a:r>
            <a:r>
              <a:rPr lang="hr-HR" sz="4000" dirty="0"/>
              <a:t>, </a:t>
            </a:r>
            <a:r>
              <a:rPr lang="hr-HR" sz="4000" dirty="0" smtClean="0"/>
              <a:t>Li la </a:t>
            </a:r>
            <a:r>
              <a:rPr lang="hr-HR" sz="4000" dirty="0" err="1" smtClean="0"/>
              <a:t>disco</a:t>
            </a:r>
            <a:r>
              <a:rPr lang="hr-HR" sz="4000" dirty="0" smtClean="0"/>
              <a:t> + </a:t>
            </a:r>
            <a:r>
              <a:rPr lang="hr-HR" sz="4000" dirty="0"/>
              <a:t>Latinski </a:t>
            </a:r>
            <a:r>
              <a:rPr lang="hr-HR" sz="4000" dirty="0" smtClean="0"/>
              <a:t>zauvijek (</a:t>
            </a:r>
            <a:r>
              <a:rPr lang="hr-HR" sz="4000" dirty="0"/>
              <a:t>Jozo </a:t>
            </a:r>
            <a:r>
              <a:rPr lang="hr-HR" sz="4000" dirty="0" err="1" smtClean="0"/>
              <a:t>Marević</a:t>
            </a:r>
            <a:r>
              <a:rPr lang="hr-HR" sz="4000" dirty="0" smtClean="0"/>
              <a:t>)</a:t>
            </a:r>
            <a:endParaRPr lang="hr-HR" sz="4000" dirty="0"/>
          </a:p>
        </p:txBody>
      </p:sp>
    </p:spTree>
    <p:extLst>
      <p:ext uri="{BB962C8B-B14F-4D97-AF65-F5344CB8AC3E}">
        <p14:creationId xmlns:p14="http://schemas.microsoft.com/office/powerpoint/2010/main" val="668539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b="1" dirty="0" smtClean="0"/>
              <a:t>Vremena perfektne osnove - indikativ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3200" b="1" dirty="0" smtClean="0"/>
              <a:t>Rem </a:t>
            </a:r>
            <a:r>
              <a:rPr lang="hr-HR" sz="3200" b="1" dirty="0" err="1" smtClean="0"/>
              <a:t>acu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tetigisti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>
                <a:solidFill>
                  <a:srgbClr val="FFFF00"/>
                </a:solidFill>
              </a:rPr>
              <a:t>Veni, vidi, vici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>
                <a:solidFill>
                  <a:srgbClr val="FFFF00"/>
                </a:solidFill>
              </a:rPr>
              <a:t>Exegi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monumentum</a:t>
            </a:r>
            <a:r>
              <a:rPr lang="hr-HR" sz="3200" b="1" dirty="0" smtClean="0"/>
              <a:t>.(</a:t>
            </a:r>
            <a:r>
              <a:rPr lang="hr-HR" sz="3200" b="1" dirty="0" err="1" smtClean="0"/>
              <a:t>Hor</a:t>
            </a:r>
            <a:r>
              <a:rPr lang="hr-HR" sz="32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Ipse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dixit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/>
              <a:t>In te, </a:t>
            </a:r>
            <a:r>
              <a:rPr lang="hr-HR" sz="3200" b="1" dirty="0" err="1" smtClean="0"/>
              <a:t>Domine</a:t>
            </a:r>
            <a:r>
              <a:rPr lang="hr-HR" sz="3200" b="1" dirty="0" smtClean="0"/>
              <a:t>, </a:t>
            </a:r>
            <a:r>
              <a:rPr lang="hr-HR" sz="3200" b="1" dirty="0" err="1" smtClean="0">
                <a:solidFill>
                  <a:srgbClr val="FFFF00"/>
                </a:solidFill>
              </a:rPr>
              <a:t>speravi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>
                <a:solidFill>
                  <a:srgbClr val="FFFF00"/>
                </a:solidFill>
              </a:rPr>
              <a:t>Eripuit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caelo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fulmen</a:t>
            </a:r>
            <a:r>
              <a:rPr lang="hr-HR" sz="3200" b="1" dirty="0"/>
              <a:t> </a:t>
            </a:r>
            <a:r>
              <a:rPr lang="hr-HR" sz="3200" b="1" dirty="0" err="1" smtClean="0"/>
              <a:t>sceptrumque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tyrannis</a:t>
            </a:r>
            <a:r>
              <a:rPr lang="hr-HR" sz="3200" b="1" dirty="0" smtClean="0"/>
              <a:t>.(</a:t>
            </a:r>
            <a:r>
              <a:rPr lang="hr-HR" sz="3200" b="1" dirty="0" err="1" smtClean="0"/>
              <a:t>B.Franklin</a:t>
            </a:r>
            <a:r>
              <a:rPr lang="hr-HR" sz="3200" b="1" dirty="0" smtClean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/>
              <a:t>Probe </a:t>
            </a:r>
            <a:r>
              <a:rPr lang="hr-HR" sz="3200" b="1" dirty="0" err="1" smtClean="0">
                <a:solidFill>
                  <a:srgbClr val="FFFF00"/>
                </a:solidFill>
              </a:rPr>
              <a:t>vixit</a:t>
            </a:r>
            <a:r>
              <a:rPr lang="hr-HR" sz="3200" b="1" dirty="0" smtClean="0"/>
              <a:t>, </a:t>
            </a:r>
            <a:r>
              <a:rPr lang="hr-HR" sz="3200" b="1" dirty="0" err="1" smtClean="0"/>
              <a:t>improbos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vinxit</a:t>
            </a:r>
            <a:r>
              <a:rPr lang="hr-HR" sz="3200" b="1" dirty="0" smtClean="0"/>
              <a:t>, </a:t>
            </a:r>
            <a:r>
              <a:rPr lang="hr-HR" sz="3200" b="1" dirty="0" err="1" smtClean="0"/>
              <a:t>hostes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vicit</a:t>
            </a:r>
            <a:r>
              <a:rPr lang="hr-HR" sz="3200" b="1" dirty="0" smtClean="0"/>
              <a:t>.</a:t>
            </a:r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2720409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b="1" dirty="0"/>
              <a:t>Vremena </a:t>
            </a:r>
            <a:r>
              <a:rPr lang="hr-HR" sz="4000" b="1" dirty="0" err="1" smtClean="0"/>
              <a:t>participske</a:t>
            </a:r>
            <a:r>
              <a:rPr lang="hr-HR" sz="4000" b="1" dirty="0" smtClean="0"/>
              <a:t> </a:t>
            </a:r>
            <a:r>
              <a:rPr lang="hr-HR" sz="4000" b="1" dirty="0"/>
              <a:t>osnove - indikativ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Alea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iacta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est</a:t>
            </a:r>
            <a:r>
              <a:rPr lang="hr-HR" sz="3200" b="1" dirty="0" smtClean="0"/>
              <a:t>!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Multi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sunt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vocati</a:t>
            </a:r>
            <a:r>
              <a:rPr lang="hr-HR" sz="3200" b="1" dirty="0" smtClean="0"/>
              <a:t>, pauci </a:t>
            </a:r>
            <a:r>
              <a:rPr lang="hr-HR" sz="3200" b="1" dirty="0" err="1" smtClean="0">
                <a:solidFill>
                  <a:srgbClr val="FFFF00"/>
                </a:solidFill>
              </a:rPr>
              <a:t>selecti</a:t>
            </a:r>
            <a:r>
              <a:rPr lang="hr-HR" sz="3200" b="1" dirty="0" smtClean="0"/>
              <a:t>. (</a:t>
            </a:r>
            <a:r>
              <a:rPr lang="hr-HR" sz="3200" b="1" dirty="0" err="1" smtClean="0"/>
              <a:t>Bib</a:t>
            </a:r>
            <a:r>
              <a:rPr lang="hr-HR" sz="3200" b="1" dirty="0" smtClean="0"/>
              <a:t>. E. po Mateju)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Laqueo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suo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captus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est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/>
              <a:t>Roma </a:t>
            </a:r>
            <a:r>
              <a:rPr lang="hr-HR" sz="3200" b="1" dirty="0" err="1" smtClean="0">
                <a:solidFill>
                  <a:srgbClr val="FFFF00"/>
                </a:solidFill>
              </a:rPr>
              <a:t>locuta</a:t>
            </a:r>
            <a:r>
              <a:rPr lang="hr-HR" sz="3200" b="1" dirty="0" smtClean="0"/>
              <a:t>, </a:t>
            </a:r>
            <a:r>
              <a:rPr lang="hr-HR" sz="3200" b="1" dirty="0" err="1" smtClean="0"/>
              <a:t>causa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finita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est</a:t>
            </a:r>
            <a:r>
              <a:rPr lang="hr-HR" sz="3200" b="1" dirty="0" smtClean="0"/>
              <a:t>.(</a:t>
            </a:r>
            <a:r>
              <a:rPr lang="hr-HR" sz="3200" b="1" dirty="0" err="1" smtClean="0"/>
              <a:t>Aug</a:t>
            </a:r>
            <a:r>
              <a:rPr lang="hr-HR" sz="3200" b="1" dirty="0" smtClean="0"/>
              <a:t>.)</a:t>
            </a:r>
          </a:p>
          <a:p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309901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20701" y="0"/>
            <a:ext cx="10131425" cy="1456267"/>
          </a:xfrm>
        </p:spPr>
        <p:txBody>
          <a:bodyPr>
            <a:normAutofit/>
          </a:bodyPr>
          <a:lstStyle/>
          <a:p>
            <a:r>
              <a:rPr lang="hr-HR" sz="4000" b="1" dirty="0" smtClean="0"/>
              <a:t>KONJUNKTIVI – </a:t>
            </a:r>
            <a:r>
              <a:rPr lang="hr-HR" sz="4000" b="1" dirty="0" err="1" smtClean="0"/>
              <a:t>nezaVISNA</a:t>
            </a:r>
            <a:r>
              <a:rPr lang="hr-HR" sz="4000" b="1" dirty="0" smtClean="0"/>
              <a:t> UPOTREBA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06400" y="1333500"/>
            <a:ext cx="4584700" cy="445770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3600" b="1" dirty="0" smtClean="0">
                <a:solidFill>
                  <a:srgbClr val="FFFF00"/>
                </a:solidFill>
              </a:rPr>
              <a:t>Fiat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voluntas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tua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smtClean="0">
                <a:solidFill>
                  <a:srgbClr val="FFFF00"/>
                </a:solidFill>
              </a:rPr>
              <a:t>Sit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tibi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terra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levis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smtClean="0">
                <a:solidFill>
                  <a:srgbClr val="FFFF00"/>
                </a:solidFill>
              </a:rPr>
              <a:t>Sit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venia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verbo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>
                <a:solidFill>
                  <a:srgbClr val="FFFF00"/>
                </a:solidFill>
              </a:rPr>
              <a:t>Requiescat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in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pace</a:t>
            </a:r>
            <a:r>
              <a:rPr lang="hr-HR" sz="3600" b="1" dirty="0" smtClean="0"/>
              <a:t>.</a:t>
            </a:r>
          </a:p>
          <a:p>
            <a:pPr marL="0" indent="0">
              <a:buNone/>
            </a:pPr>
            <a:endParaRPr lang="hr-HR" sz="3600" b="1" dirty="0" smtClean="0"/>
          </a:p>
          <a:p>
            <a:pPr marL="514350" indent="-514350">
              <a:buFont typeface="+mj-lt"/>
              <a:buAutoNum type="arabicParenR"/>
            </a:pPr>
            <a:endParaRPr lang="hr-HR" sz="3600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775200" y="1456267"/>
            <a:ext cx="7416800" cy="410633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3600" b="1" dirty="0" err="1">
                <a:solidFill>
                  <a:srgbClr val="FFFF00"/>
                </a:solidFill>
              </a:rPr>
              <a:t>Audiatur</a:t>
            </a:r>
            <a:r>
              <a:rPr lang="hr-HR" sz="3600" b="1" dirty="0"/>
              <a:t> </a:t>
            </a:r>
            <a:r>
              <a:rPr lang="hr-HR" sz="3600" b="1" dirty="0" err="1"/>
              <a:t>et</a:t>
            </a:r>
            <a:r>
              <a:rPr lang="hr-HR" sz="3600" b="1" dirty="0"/>
              <a:t> </a:t>
            </a:r>
            <a:r>
              <a:rPr lang="hr-HR" sz="3600" b="1" dirty="0" err="1"/>
              <a:t>altera</a:t>
            </a:r>
            <a:r>
              <a:rPr lang="hr-HR" sz="3600" b="1" dirty="0"/>
              <a:t> </a:t>
            </a:r>
            <a:r>
              <a:rPr lang="hr-HR" sz="3600" b="1" dirty="0" err="1"/>
              <a:t>pars</a:t>
            </a:r>
            <a:r>
              <a:rPr lang="hr-HR" sz="3600" b="1" dirty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>
                <a:solidFill>
                  <a:srgbClr val="FFFF00"/>
                </a:solidFill>
              </a:rPr>
              <a:t>Fiat </a:t>
            </a:r>
            <a:r>
              <a:rPr lang="hr-HR" sz="3600" b="1" dirty="0" err="1"/>
              <a:t>iustitia</a:t>
            </a:r>
            <a:r>
              <a:rPr lang="hr-HR" sz="3600" b="1" dirty="0"/>
              <a:t>, </a:t>
            </a:r>
            <a:r>
              <a:rPr lang="hr-HR" sz="3600" b="1" dirty="0" err="1">
                <a:solidFill>
                  <a:srgbClr val="FFFF00"/>
                </a:solidFill>
              </a:rPr>
              <a:t>pereat</a:t>
            </a:r>
            <a:r>
              <a:rPr lang="hr-HR" sz="3600" b="1" dirty="0"/>
              <a:t> </a:t>
            </a:r>
            <a:r>
              <a:rPr lang="hr-HR" sz="3600" b="1" dirty="0" err="1" smtClean="0"/>
              <a:t>mundus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/>
              <a:t>Utinam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hic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annus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laetus</a:t>
            </a:r>
            <a:r>
              <a:rPr lang="hr-HR" sz="3600" b="1" dirty="0" smtClean="0"/>
              <a:t> </a:t>
            </a:r>
            <a:r>
              <a:rPr lang="hr-HR" sz="3600" b="1" dirty="0" smtClean="0">
                <a:solidFill>
                  <a:srgbClr val="FFFF00"/>
                </a:solidFill>
              </a:rPr>
              <a:t>sit</a:t>
            </a:r>
            <a:r>
              <a:rPr lang="hr-HR" sz="3600" b="1" dirty="0" smtClean="0"/>
              <a:t>!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/>
              <a:t>Qui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dedit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beneficium</a:t>
            </a:r>
            <a:r>
              <a:rPr lang="hr-HR" sz="3600" b="1" dirty="0" smtClean="0"/>
              <a:t>, </a:t>
            </a:r>
            <a:r>
              <a:rPr lang="hr-HR" sz="3600" b="1" dirty="0" err="1" smtClean="0">
                <a:solidFill>
                  <a:srgbClr val="FFFF00"/>
                </a:solidFill>
              </a:rPr>
              <a:t>taceat</a:t>
            </a:r>
            <a:r>
              <a:rPr lang="hr-HR" sz="3600" b="1" dirty="0" smtClean="0"/>
              <a:t>, </a:t>
            </a:r>
            <a:r>
              <a:rPr lang="hr-HR" sz="3600" b="1" dirty="0" err="1" smtClean="0">
                <a:solidFill>
                  <a:srgbClr val="FFFF00"/>
                </a:solidFill>
              </a:rPr>
              <a:t>narret</a:t>
            </a:r>
            <a:r>
              <a:rPr lang="hr-HR" sz="3600" b="1" dirty="0" smtClean="0"/>
              <a:t>, </a:t>
            </a:r>
            <a:r>
              <a:rPr lang="hr-HR" sz="3600" b="1" dirty="0" err="1" smtClean="0"/>
              <a:t>qui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accepit</a:t>
            </a:r>
            <a:r>
              <a:rPr lang="hr-HR" sz="3600" b="1" dirty="0" smtClean="0"/>
              <a:t>. (</a:t>
            </a:r>
            <a:r>
              <a:rPr lang="hr-HR" sz="3600" b="1" dirty="0" err="1" smtClean="0"/>
              <a:t>Sen</a:t>
            </a:r>
            <a:r>
              <a:rPr lang="hr-HR" sz="36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/>
              <a:t>Utinam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populus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Romanus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unam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cervicem</a:t>
            </a:r>
            <a:r>
              <a:rPr lang="hr-HR" sz="3600" b="1" dirty="0" smtClean="0"/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haberet</a:t>
            </a:r>
            <a:r>
              <a:rPr lang="hr-HR" sz="3600" b="1" dirty="0" smtClean="0"/>
              <a:t>! (Svet. O </a:t>
            </a:r>
            <a:r>
              <a:rPr lang="hr-HR" sz="3600" b="1" dirty="0" err="1" smtClean="0"/>
              <a:t>Kaliguli</a:t>
            </a:r>
            <a:r>
              <a:rPr lang="hr-HR" sz="3600" b="1" dirty="0" smtClean="0"/>
              <a:t>)</a:t>
            </a:r>
            <a:endParaRPr lang="hr-HR" sz="3600" b="1" dirty="0"/>
          </a:p>
        </p:txBody>
      </p:sp>
    </p:spTree>
    <p:extLst>
      <p:ext uri="{BB962C8B-B14F-4D97-AF65-F5344CB8AC3E}">
        <p14:creationId xmlns:p14="http://schemas.microsoft.com/office/powerpoint/2010/main" val="318334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98501" y="0"/>
            <a:ext cx="10131425" cy="1295400"/>
          </a:xfrm>
        </p:spPr>
        <p:txBody>
          <a:bodyPr>
            <a:normAutofit/>
          </a:bodyPr>
          <a:lstStyle/>
          <a:p>
            <a:r>
              <a:rPr lang="hr-HR" sz="4400" b="1" dirty="0" smtClean="0"/>
              <a:t>Deponentni/</a:t>
            </a:r>
            <a:r>
              <a:rPr lang="hr-HR" sz="4400" b="1" dirty="0" err="1" smtClean="0"/>
              <a:t>semideponentni</a:t>
            </a:r>
            <a:r>
              <a:rPr lang="hr-HR" sz="4400" b="1" dirty="0" smtClean="0"/>
              <a:t> glagoli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30200" y="1422400"/>
            <a:ext cx="11569701" cy="5080001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/>
              <a:t>Non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omnis</a:t>
            </a:r>
            <a:r>
              <a:rPr lang="hr-HR" sz="3600" b="1" dirty="0" smtClean="0"/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moriar</a:t>
            </a:r>
            <a:r>
              <a:rPr lang="hr-HR" sz="3600" b="1" dirty="0" smtClean="0"/>
              <a:t>.(</a:t>
            </a:r>
            <a:r>
              <a:rPr lang="hr-HR" sz="3600" b="1" dirty="0" err="1" smtClean="0"/>
              <a:t>Hor</a:t>
            </a:r>
            <a:r>
              <a:rPr lang="hr-HR" sz="36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smtClean="0"/>
              <a:t>Rem tene, </a:t>
            </a:r>
            <a:r>
              <a:rPr lang="hr-HR" sz="3600" b="1" dirty="0" err="1" smtClean="0"/>
              <a:t>verba</a:t>
            </a:r>
            <a:r>
              <a:rPr lang="hr-HR" sz="3600" b="1" dirty="0" smtClean="0"/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sequuntur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/>
              <a:t>Saxa</a:t>
            </a:r>
            <a:r>
              <a:rPr lang="hr-HR" sz="3600" b="1" dirty="0" smtClean="0"/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loquuntur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/>
              <a:t>Dulce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et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decorum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est</a:t>
            </a:r>
            <a:r>
              <a:rPr lang="hr-HR" sz="3600" b="1" dirty="0" smtClean="0"/>
              <a:t> pro </a:t>
            </a:r>
            <a:r>
              <a:rPr lang="hr-HR" sz="3600" b="1" dirty="0" err="1" smtClean="0"/>
              <a:t>patria</a:t>
            </a:r>
            <a:r>
              <a:rPr lang="hr-HR" sz="3600" b="1" dirty="0" smtClean="0"/>
              <a:t> </a:t>
            </a:r>
            <a:r>
              <a:rPr lang="hr-HR" sz="3600" b="1" dirty="0" smtClean="0">
                <a:solidFill>
                  <a:srgbClr val="FFFF00"/>
                </a:solidFill>
              </a:rPr>
              <a:t>mori</a:t>
            </a:r>
            <a:r>
              <a:rPr lang="hr-HR" sz="3600" b="1" dirty="0" smtClean="0"/>
              <a:t>.(</a:t>
            </a:r>
            <a:r>
              <a:rPr lang="hr-HR" sz="3600" b="1" dirty="0" err="1" smtClean="0"/>
              <a:t>Hor</a:t>
            </a:r>
            <a:r>
              <a:rPr lang="hr-HR" sz="36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/>
              <a:t>Arteficium</a:t>
            </a:r>
            <a:r>
              <a:rPr lang="hr-HR" sz="3600" b="1" dirty="0" smtClean="0"/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numquam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moritur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smtClean="0"/>
              <a:t>Orator fit, poeta </a:t>
            </a:r>
            <a:r>
              <a:rPr lang="hr-HR" sz="3600" b="1" dirty="0" err="1" smtClean="0">
                <a:solidFill>
                  <a:srgbClr val="FFFF00"/>
                </a:solidFill>
              </a:rPr>
              <a:t>nascitur</a:t>
            </a:r>
            <a:r>
              <a:rPr lang="hr-HR" sz="3600" b="1" dirty="0" smtClean="0"/>
              <a:t>.(Cic.)</a:t>
            </a:r>
            <a:endParaRPr lang="hr-HR" sz="3600" b="1" dirty="0"/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/>
              <a:t>Disce</a:t>
            </a:r>
            <a:r>
              <a:rPr lang="hr-HR" sz="3600" b="1" dirty="0" smtClean="0"/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loqui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smtClean="0"/>
              <a:t>Sapere </a:t>
            </a:r>
            <a:r>
              <a:rPr lang="hr-HR" sz="3600" b="1" dirty="0" err="1" smtClean="0">
                <a:solidFill>
                  <a:srgbClr val="FFFF00"/>
                </a:solidFill>
              </a:rPr>
              <a:t>aude</a:t>
            </a:r>
            <a:r>
              <a:rPr lang="hr-HR" sz="3600" b="1" dirty="0" smtClean="0"/>
              <a:t>!(</a:t>
            </a:r>
            <a:r>
              <a:rPr lang="hr-HR" sz="3600" b="1" dirty="0" err="1" smtClean="0"/>
              <a:t>Hor</a:t>
            </a:r>
            <a:r>
              <a:rPr lang="hr-HR" sz="3600" b="1" dirty="0" smtClean="0"/>
              <a:t>.)</a:t>
            </a:r>
            <a:endParaRPr lang="hr-HR" sz="3600" b="1" dirty="0"/>
          </a:p>
        </p:txBody>
      </p:sp>
    </p:spTree>
    <p:extLst>
      <p:ext uri="{BB962C8B-B14F-4D97-AF65-F5344CB8AC3E}">
        <p14:creationId xmlns:p14="http://schemas.microsoft.com/office/powerpoint/2010/main" val="157152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1" y="203201"/>
            <a:ext cx="10131425" cy="838200"/>
          </a:xfrm>
        </p:spPr>
        <p:txBody>
          <a:bodyPr>
            <a:normAutofit/>
          </a:bodyPr>
          <a:lstStyle/>
          <a:p>
            <a:r>
              <a:rPr lang="hr-HR" sz="4000" b="1" dirty="0" smtClean="0"/>
              <a:t>Nepravilni glagoli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58800" y="990600"/>
            <a:ext cx="10258427" cy="5765799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>
                <a:solidFill>
                  <a:srgbClr val="FFFF00"/>
                </a:solidFill>
              </a:rPr>
              <a:t>Memento</a:t>
            </a:r>
            <a:r>
              <a:rPr lang="hr-HR" sz="3200" b="1" dirty="0" smtClean="0"/>
              <a:t> mori. 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>
                <a:solidFill>
                  <a:srgbClr val="FFFF00"/>
                </a:solidFill>
              </a:rPr>
              <a:t>Noli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turbare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circulos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meos</a:t>
            </a:r>
            <a:r>
              <a:rPr lang="hr-HR" sz="3200" b="1" dirty="0"/>
              <a:t>. (Arh</a:t>
            </a:r>
            <a:r>
              <a:rPr lang="hr-HR" sz="32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Lacrimae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nobis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deerunt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/>
              <a:t>antequam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causae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doloris</a:t>
            </a:r>
            <a:r>
              <a:rPr lang="hr-HR" sz="3200" b="1" dirty="0" smtClean="0"/>
              <a:t>.(</a:t>
            </a:r>
            <a:r>
              <a:rPr lang="hr-HR" sz="3200" b="1" dirty="0" err="1" smtClean="0"/>
              <a:t>Sen</a:t>
            </a:r>
            <a:r>
              <a:rPr lang="hr-HR" sz="32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/>
              <a:t>Sic </a:t>
            </a:r>
            <a:r>
              <a:rPr lang="hr-HR" sz="3200" b="1" dirty="0" err="1" smtClean="0">
                <a:solidFill>
                  <a:srgbClr val="FFFF00"/>
                </a:solidFill>
              </a:rPr>
              <a:t>itur</a:t>
            </a:r>
            <a:r>
              <a:rPr lang="hr-HR" sz="3200" b="1" dirty="0" smtClean="0"/>
              <a:t> ad </a:t>
            </a:r>
            <a:r>
              <a:rPr lang="hr-HR" sz="3200" b="1" dirty="0" err="1" smtClean="0"/>
              <a:t>astra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>
                <a:solidFill>
                  <a:srgbClr val="FFFF00"/>
                </a:solidFill>
              </a:rPr>
              <a:t>Ibis </a:t>
            </a:r>
            <a:r>
              <a:rPr lang="hr-HR" sz="3200" b="1" dirty="0" err="1" smtClean="0">
                <a:solidFill>
                  <a:srgbClr val="FFFF00"/>
                </a:solidFill>
              </a:rPr>
              <a:t>redibis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/>
              <a:t>numquam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in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bello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peribis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Ligna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in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silvam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ferre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/>
              <a:t>Quo </a:t>
            </a:r>
            <a:r>
              <a:rPr lang="hr-HR" sz="3200" b="1" dirty="0" err="1" smtClean="0"/>
              <a:t>vadis</a:t>
            </a:r>
            <a:r>
              <a:rPr lang="hr-HR" sz="3200" b="1" dirty="0" smtClean="0"/>
              <a:t>, </a:t>
            </a:r>
            <a:r>
              <a:rPr lang="hr-HR" sz="3200" b="1" dirty="0" err="1" smtClean="0"/>
              <a:t>Dimine</a:t>
            </a:r>
            <a:r>
              <a:rPr lang="hr-HR" sz="3200" b="1" dirty="0" smtClean="0"/>
              <a:t>? – </a:t>
            </a:r>
            <a:r>
              <a:rPr lang="hr-HR" sz="3200" b="1" dirty="0" err="1" smtClean="0">
                <a:solidFill>
                  <a:srgbClr val="FFFF00"/>
                </a:solidFill>
              </a:rPr>
              <a:t>Eo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Romam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iterum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crucifigi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/>
              <a:t>Felix, </a:t>
            </a:r>
            <a:r>
              <a:rPr lang="hr-HR" sz="3200" b="1" dirty="0" err="1" smtClean="0"/>
              <a:t>qui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potuit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rerum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cognoscere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causas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Corporis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exigui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vires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noli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contemnere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>
                <a:solidFill>
                  <a:srgbClr val="FFFF00"/>
                </a:solidFill>
              </a:rPr>
              <a:t>Odi </a:t>
            </a:r>
            <a:r>
              <a:rPr lang="hr-HR" sz="3200" b="1" dirty="0" err="1" smtClean="0"/>
              <a:t>et</a:t>
            </a:r>
            <a:r>
              <a:rPr lang="hr-HR" sz="3200" b="1" dirty="0" smtClean="0"/>
              <a:t> amo.(Kat.)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Forsan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et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haec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olim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meminisse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iuvabit</a:t>
            </a:r>
            <a:r>
              <a:rPr lang="hr-HR" sz="3200" b="1" dirty="0" smtClean="0"/>
              <a:t>. (</a:t>
            </a:r>
            <a:r>
              <a:rPr lang="hr-HR" sz="3200" b="1" dirty="0" err="1" smtClean="0"/>
              <a:t>Verg</a:t>
            </a:r>
            <a:r>
              <a:rPr lang="hr-HR" sz="3200" b="1" dirty="0" smtClean="0"/>
              <a:t>. - </a:t>
            </a:r>
            <a:r>
              <a:rPr lang="hr-HR" sz="3200" b="1" dirty="0" err="1" smtClean="0"/>
              <a:t>Eneida</a:t>
            </a:r>
            <a:r>
              <a:rPr lang="hr-HR" sz="3200" b="1" dirty="0" smtClean="0"/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Aequam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memento</a:t>
            </a:r>
            <a:r>
              <a:rPr lang="hr-HR" sz="3200" b="1" dirty="0" smtClean="0"/>
              <a:t> rebus </a:t>
            </a:r>
            <a:r>
              <a:rPr lang="hr-HR" sz="3200" b="1" dirty="0" err="1" smtClean="0"/>
              <a:t>in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arduis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servare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mentem</a:t>
            </a:r>
            <a:r>
              <a:rPr lang="hr-HR" sz="3200" b="1" dirty="0" smtClean="0"/>
              <a:t>.(</a:t>
            </a:r>
            <a:r>
              <a:rPr lang="hr-HR" sz="3200" b="1" dirty="0" err="1" smtClean="0"/>
              <a:t>Hor</a:t>
            </a:r>
            <a:r>
              <a:rPr lang="hr-HR" sz="3200" b="1" dirty="0" smtClean="0"/>
              <a:t>.)</a:t>
            </a:r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3890770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749300"/>
          </a:xfrm>
        </p:spPr>
        <p:txBody>
          <a:bodyPr/>
          <a:lstStyle/>
          <a:p>
            <a:r>
              <a:rPr lang="hr-HR" b="1" dirty="0" smtClean="0"/>
              <a:t>GLAGOLSKA OBLICI – PARTICIPI, SUPINI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20701" y="1270000"/>
            <a:ext cx="10296526" cy="543559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3200" b="1" dirty="0" err="1"/>
              <a:t>Sero</a:t>
            </a:r>
            <a:r>
              <a:rPr lang="hr-HR" sz="3200" b="1" dirty="0"/>
              <a:t> </a:t>
            </a:r>
            <a:r>
              <a:rPr lang="hr-HR" sz="3200" b="1" dirty="0" err="1">
                <a:solidFill>
                  <a:srgbClr val="FFFF00"/>
                </a:solidFill>
              </a:rPr>
              <a:t>venientibus</a:t>
            </a:r>
            <a:r>
              <a:rPr lang="hr-HR" sz="3200" b="1" dirty="0"/>
              <a:t> </a:t>
            </a:r>
            <a:r>
              <a:rPr lang="hr-HR" sz="3200" b="1" dirty="0" err="1"/>
              <a:t>ossa</a:t>
            </a:r>
            <a:r>
              <a:rPr lang="hr-HR" sz="3200" b="1" dirty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>
                <a:solidFill>
                  <a:srgbClr val="FFFF00"/>
                </a:solidFill>
              </a:rPr>
              <a:t>Volens</a:t>
            </a:r>
            <a:r>
              <a:rPr lang="hr-HR" sz="3200" b="1" dirty="0">
                <a:solidFill>
                  <a:srgbClr val="FFFF00"/>
                </a:solidFill>
              </a:rPr>
              <a:t> </a:t>
            </a:r>
            <a:r>
              <a:rPr lang="hr-HR" sz="3200" b="1" dirty="0" err="1">
                <a:solidFill>
                  <a:srgbClr val="FFFF00"/>
                </a:solidFill>
              </a:rPr>
              <a:t>nolens</a:t>
            </a:r>
            <a:r>
              <a:rPr lang="hr-HR" sz="3200" b="1" dirty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/>
              <a:t>Nihil</a:t>
            </a:r>
            <a:r>
              <a:rPr lang="hr-HR" sz="3200" b="1" dirty="0"/>
              <a:t> </a:t>
            </a:r>
            <a:r>
              <a:rPr lang="hr-HR" sz="3200" b="1" dirty="0">
                <a:solidFill>
                  <a:srgbClr val="FFFF00"/>
                </a:solidFill>
              </a:rPr>
              <a:t>agenti</a:t>
            </a:r>
            <a:r>
              <a:rPr lang="hr-HR" sz="3200" b="1" dirty="0"/>
              <a:t> </a:t>
            </a:r>
            <a:r>
              <a:rPr lang="hr-HR" sz="3200" b="1" dirty="0" err="1"/>
              <a:t>dies</a:t>
            </a:r>
            <a:r>
              <a:rPr lang="hr-HR" sz="3200" b="1" dirty="0"/>
              <a:t> </a:t>
            </a:r>
            <a:r>
              <a:rPr lang="hr-HR" sz="3200" b="1" dirty="0" err="1"/>
              <a:t>longus</a:t>
            </a:r>
            <a:r>
              <a:rPr lang="hr-HR" sz="3200" b="1" dirty="0"/>
              <a:t> </a:t>
            </a:r>
            <a:r>
              <a:rPr lang="hr-HR" sz="3200" b="1" dirty="0" err="1"/>
              <a:t>est</a:t>
            </a:r>
            <a:r>
              <a:rPr lang="hr-HR" sz="3200" b="1" dirty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Apparent</a:t>
            </a:r>
            <a:r>
              <a:rPr lang="hr-HR" sz="3200" b="1" dirty="0" smtClean="0"/>
              <a:t> </a:t>
            </a:r>
            <a:r>
              <a:rPr lang="hr-HR" sz="3200" b="1" dirty="0" err="1"/>
              <a:t>rari</a:t>
            </a:r>
            <a:r>
              <a:rPr lang="hr-HR" sz="3200" b="1" dirty="0"/>
              <a:t> </a:t>
            </a:r>
            <a:r>
              <a:rPr lang="hr-HR" sz="3200" b="1" dirty="0" err="1">
                <a:solidFill>
                  <a:srgbClr val="FFFF00"/>
                </a:solidFill>
              </a:rPr>
              <a:t>nantes</a:t>
            </a:r>
            <a:r>
              <a:rPr lang="hr-HR" sz="3200" b="1" dirty="0"/>
              <a:t> </a:t>
            </a:r>
            <a:r>
              <a:rPr lang="hr-HR" sz="3200" b="1" dirty="0" err="1"/>
              <a:t>in</a:t>
            </a:r>
            <a:r>
              <a:rPr lang="hr-HR" sz="3200" b="1" dirty="0"/>
              <a:t> </a:t>
            </a:r>
            <a:r>
              <a:rPr lang="hr-HR" sz="3200" b="1" dirty="0" err="1"/>
              <a:t>gurgite</a:t>
            </a:r>
            <a:r>
              <a:rPr lang="hr-HR" sz="3200" b="1" dirty="0"/>
              <a:t> </a:t>
            </a:r>
            <a:r>
              <a:rPr lang="hr-HR" sz="3200" b="1" dirty="0" err="1" smtClean="0"/>
              <a:t>vasto</a:t>
            </a:r>
            <a:r>
              <a:rPr lang="hr-HR" sz="3200" b="1" dirty="0" smtClean="0"/>
              <a:t>.(</a:t>
            </a:r>
            <a:r>
              <a:rPr lang="hr-HR" sz="3200" b="1" dirty="0" err="1" smtClean="0"/>
              <a:t>Ver</a:t>
            </a:r>
            <a:r>
              <a:rPr lang="hr-HR" sz="32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Laudator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temporis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acti</a:t>
            </a:r>
            <a:r>
              <a:rPr lang="hr-HR" sz="3200" b="1" dirty="0" smtClean="0"/>
              <a:t>.(o </a:t>
            </a:r>
            <a:r>
              <a:rPr lang="hr-HR" sz="3200" b="1" dirty="0" err="1" smtClean="0"/>
              <a:t>T.Liv</a:t>
            </a:r>
            <a:r>
              <a:rPr lang="hr-HR" sz="32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>
                <a:solidFill>
                  <a:srgbClr val="FFFF00"/>
                </a:solidFill>
              </a:rPr>
              <a:t>Obliti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privatorum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publica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curate</a:t>
            </a:r>
            <a:r>
              <a:rPr lang="hr-HR" sz="3200" b="1" dirty="0" smtClean="0"/>
              <a:t>.(Dubrovnik)</a:t>
            </a:r>
            <a:endParaRPr lang="hr-HR" sz="3200" b="1" dirty="0" smtClean="0"/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>
                <a:solidFill>
                  <a:srgbClr val="FFFF00"/>
                </a:solidFill>
              </a:rPr>
              <a:t>Relata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refero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/>
              <a:t>Patres</a:t>
            </a:r>
            <a:r>
              <a:rPr lang="hr-HR" sz="3200" b="1" dirty="0"/>
              <a:t> </a:t>
            </a:r>
            <a:r>
              <a:rPr lang="hr-HR" sz="3200" b="1" dirty="0" err="1">
                <a:solidFill>
                  <a:srgbClr val="FFFF00"/>
                </a:solidFill>
              </a:rPr>
              <a:t>conscripti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>
                <a:solidFill>
                  <a:srgbClr val="FFFF00"/>
                </a:solidFill>
              </a:rPr>
              <a:t>Actam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rem</a:t>
            </a:r>
            <a:r>
              <a:rPr lang="hr-HR" sz="3200" b="1" dirty="0" smtClean="0"/>
              <a:t> agere.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Incredibile</a:t>
            </a:r>
            <a:r>
              <a:rPr lang="hr-HR" sz="3200" b="1" dirty="0" smtClean="0"/>
              <a:t> </a:t>
            </a:r>
            <a:r>
              <a:rPr lang="hr-HR" sz="3200" b="1" dirty="0" smtClean="0">
                <a:solidFill>
                  <a:srgbClr val="FFFF00"/>
                </a:solidFill>
              </a:rPr>
              <a:t>visu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Horribile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dictu</a:t>
            </a:r>
            <a:r>
              <a:rPr lang="hr-HR" sz="3200" b="1" dirty="0" smtClean="0"/>
              <a:t>.</a:t>
            </a:r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998521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2" y="0"/>
            <a:ext cx="10131425" cy="1456267"/>
          </a:xfrm>
        </p:spPr>
        <p:txBody>
          <a:bodyPr>
            <a:normAutofit/>
          </a:bodyPr>
          <a:lstStyle/>
          <a:p>
            <a:r>
              <a:rPr lang="hr-HR" sz="4000" b="1" dirty="0" smtClean="0"/>
              <a:t>PKP,  GERUND, GERUNDIV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14300" y="1054101"/>
            <a:ext cx="5637214" cy="7023099"/>
          </a:xfrm>
        </p:spPr>
        <p:txBody>
          <a:bodyPr anchor="b"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>
                <a:solidFill>
                  <a:srgbClr val="FFFF00"/>
                </a:solidFill>
              </a:rPr>
              <a:t>Dicenda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tacenda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/>
              <a:t>locutus</a:t>
            </a:r>
            <a:r>
              <a:rPr lang="hr-HR" sz="3200" b="1" dirty="0" smtClean="0"/>
              <a:t>.(</a:t>
            </a:r>
            <a:r>
              <a:rPr lang="hr-HR" sz="3200" b="1" dirty="0" err="1" smtClean="0"/>
              <a:t>Hor</a:t>
            </a:r>
            <a:r>
              <a:rPr lang="hr-HR" sz="32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Multum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non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multa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legendum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est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Nunc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est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bibendum</a:t>
            </a:r>
            <a:r>
              <a:rPr lang="hr-HR" sz="3200" b="1" dirty="0" smtClean="0"/>
              <a:t>!(</a:t>
            </a:r>
            <a:r>
              <a:rPr lang="hr-HR" sz="3200" b="1" dirty="0" err="1" smtClean="0"/>
              <a:t>Hor</a:t>
            </a:r>
            <a:r>
              <a:rPr lang="hr-HR" sz="3200" b="1" dirty="0" smtClean="0"/>
              <a:t>.)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/>
              <a:t>Ars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dicendi</a:t>
            </a:r>
            <a:r>
              <a:rPr lang="hr-HR" sz="3200" b="1" dirty="0" smtClean="0"/>
              <a:t>/</a:t>
            </a:r>
            <a:r>
              <a:rPr lang="hr-HR" sz="3200" b="1" dirty="0" err="1" smtClean="0"/>
              <a:t>ars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scribendi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smtClean="0"/>
              <a:t>De </a:t>
            </a:r>
            <a:r>
              <a:rPr lang="hr-HR" sz="3200" b="1" dirty="0" err="1" smtClean="0"/>
              <a:t>gustibus</a:t>
            </a:r>
            <a:r>
              <a:rPr lang="hr-HR" sz="3200" b="1" dirty="0" smtClean="0"/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non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est</a:t>
            </a:r>
            <a:r>
              <a:rPr lang="hr-HR" sz="3200" b="1" dirty="0" smtClean="0">
                <a:solidFill>
                  <a:srgbClr val="FFFF00"/>
                </a:solidFill>
              </a:rPr>
              <a:t> </a:t>
            </a:r>
            <a:r>
              <a:rPr lang="hr-HR" sz="3200" b="1" dirty="0" err="1" smtClean="0">
                <a:solidFill>
                  <a:srgbClr val="FFFF00"/>
                </a:solidFill>
              </a:rPr>
              <a:t>disputandum</a:t>
            </a:r>
            <a:r>
              <a:rPr lang="hr-HR" sz="3200" b="1" dirty="0" smtClean="0">
                <a:solidFill>
                  <a:srgbClr val="FFFF00"/>
                </a:solidFill>
              </a:rPr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200" b="1" dirty="0" err="1" smtClean="0">
                <a:solidFill>
                  <a:srgbClr val="FFFF00"/>
                </a:solidFill>
              </a:rPr>
              <a:t>Docendo</a:t>
            </a:r>
            <a:r>
              <a:rPr lang="hr-HR" sz="3200" b="1" dirty="0" smtClean="0">
                <a:solidFill>
                  <a:srgbClr val="FFFF00"/>
                </a:solidFill>
              </a:rPr>
              <a:t>/</a:t>
            </a:r>
            <a:r>
              <a:rPr lang="hr-HR" sz="3200" b="1" dirty="0" err="1" smtClean="0">
                <a:solidFill>
                  <a:srgbClr val="FFFF00"/>
                </a:solidFill>
              </a:rPr>
              <a:t>errando</a:t>
            </a:r>
            <a:r>
              <a:rPr lang="hr-HR" sz="3200" b="1" dirty="0" smtClean="0"/>
              <a:t> </a:t>
            </a:r>
            <a:r>
              <a:rPr lang="hr-HR" sz="3200" b="1" dirty="0" err="1" smtClean="0"/>
              <a:t>discimus</a:t>
            </a:r>
            <a:r>
              <a:rPr lang="hr-HR" sz="32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endParaRPr lang="hr-HR" sz="3200" b="1" dirty="0" smtClean="0"/>
          </a:p>
          <a:p>
            <a:pPr marL="514350" indent="-514350">
              <a:buFont typeface="+mj-lt"/>
              <a:buAutoNum type="arabicParenR"/>
            </a:pPr>
            <a:endParaRPr lang="hr-HR" sz="3200" b="1" dirty="0" smtClean="0"/>
          </a:p>
          <a:p>
            <a:pPr marL="514350" indent="-514350">
              <a:buFont typeface="+mj-lt"/>
              <a:buAutoNum type="arabicParenR"/>
            </a:pPr>
            <a:endParaRPr lang="hr-HR" sz="3200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5435600" y="1295399"/>
            <a:ext cx="6629400" cy="38227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b="1" dirty="0"/>
              <a:t>7</a:t>
            </a:r>
            <a:r>
              <a:rPr lang="hr-HR" sz="3600" b="1" dirty="0" smtClean="0"/>
              <a:t>)  Modus </a:t>
            </a:r>
            <a:r>
              <a:rPr lang="hr-HR" sz="3600" b="1" dirty="0" err="1">
                <a:solidFill>
                  <a:srgbClr val="FFFF00"/>
                </a:solidFill>
              </a:rPr>
              <a:t>vivendi</a:t>
            </a:r>
            <a:r>
              <a:rPr lang="hr-HR" sz="3600" b="1" dirty="0">
                <a:solidFill>
                  <a:srgbClr val="FFFF00"/>
                </a:solidFill>
              </a:rPr>
              <a:t>/operandi</a:t>
            </a:r>
            <a:r>
              <a:rPr lang="hr-HR" sz="3600" b="1" dirty="0"/>
              <a:t>.</a:t>
            </a:r>
          </a:p>
          <a:p>
            <a:pPr marL="0" indent="0">
              <a:buNone/>
            </a:pPr>
            <a:r>
              <a:rPr lang="hr-HR" sz="3600" b="1" dirty="0"/>
              <a:t>8</a:t>
            </a:r>
            <a:r>
              <a:rPr lang="hr-HR" sz="3600" b="1" dirty="0" smtClean="0"/>
              <a:t>)  </a:t>
            </a:r>
            <a:r>
              <a:rPr lang="hr-HR" sz="3600" b="1" dirty="0" err="1" smtClean="0">
                <a:solidFill>
                  <a:srgbClr val="FFFF00"/>
                </a:solidFill>
              </a:rPr>
              <a:t>Ridendo</a:t>
            </a:r>
            <a:r>
              <a:rPr lang="hr-HR" sz="3600" b="1" dirty="0" smtClean="0"/>
              <a:t> </a:t>
            </a:r>
            <a:r>
              <a:rPr lang="hr-HR" sz="3600" b="1" dirty="0" err="1"/>
              <a:t>dicere</a:t>
            </a:r>
            <a:r>
              <a:rPr lang="hr-HR" sz="3600" b="1" dirty="0"/>
              <a:t> </a:t>
            </a:r>
            <a:r>
              <a:rPr lang="hr-HR" sz="3600" b="1" dirty="0" err="1"/>
              <a:t>verum</a:t>
            </a:r>
            <a:r>
              <a:rPr lang="hr-HR" sz="3600" b="1" dirty="0" smtClean="0"/>
              <a:t>.</a:t>
            </a:r>
          </a:p>
          <a:p>
            <a:pPr marL="0" indent="0">
              <a:buNone/>
            </a:pPr>
            <a:r>
              <a:rPr lang="hr-HR" sz="3600" b="1" dirty="0" smtClean="0"/>
              <a:t>9)  </a:t>
            </a:r>
            <a:r>
              <a:rPr lang="hr-HR" sz="3600" b="1" dirty="0" err="1" smtClean="0"/>
              <a:t>Pacta</a:t>
            </a:r>
            <a:r>
              <a:rPr lang="hr-HR" sz="3600" b="1" dirty="0" smtClean="0"/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sunt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servanda</a:t>
            </a:r>
            <a:r>
              <a:rPr lang="hr-HR" sz="3600" b="1" dirty="0" smtClean="0"/>
              <a:t>.</a:t>
            </a:r>
          </a:p>
          <a:p>
            <a:pPr marL="0" indent="0">
              <a:buNone/>
            </a:pPr>
            <a:r>
              <a:rPr lang="hr-HR" sz="3600" b="1" dirty="0" smtClean="0"/>
              <a:t>10) </a:t>
            </a:r>
            <a:r>
              <a:rPr lang="hr-HR" sz="3600" b="1" dirty="0" err="1" smtClean="0"/>
              <a:t>Maximae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cuique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fortunae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minime</a:t>
            </a:r>
            <a:r>
              <a:rPr lang="hr-HR" sz="3600" b="1" dirty="0" smtClean="0"/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credendum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est</a:t>
            </a:r>
            <a:r>
              <a:rPr lang="hr-HR" sz="3600" b="1" dirty="0" smtClean="0"/>
              <a:t>.</a:t>
            </a:r>
            <a:endParaRPr lang="hr-HR" sz="3600" b="1" dirty="0"/>
          </a:p>
          <a:p>
            <a:pPr marL="0" indent="0">
              <a:buNone/>
            </a:pPr>
            <a:r>
              <a:rPr lang="hr-HR" sz="3600" b="1" dirty="0" smtClean="0"/>
              <a:t>11)  </a:t>
            </a:r>
            <a:r>
              <a:rPr lang="hr-HR" sz="3600" b="1" dirty="0" err="1">
                <a:solidFill>
                  <a:srgbClr val="FFFF00"/>
                </a:solidFill>
              </a:rPr>
              <a:t>Addenda</a:t>
            </a:r>
            <a:r>
              <a:rPr lang="hr-HR" sz="3600" b="1" dirty="0"/>
              <a:t> </a:t>
            </a:r>
            <a:r>
              <a:rPr lang="hr-HR" sz="3600" b="1" dirty="0" err="1"/>
              <a:t>et</a:t>
            </a:r>
            <a:r>
              <a:rPr lang="hr-HR" sz="3600" b="1" dirty="0"/>
              <a:t> </a:t>
            </a:r>
            <a:r>
              <a:rPr lang="hr-HR" sz="3600" b="1" dirty="0" err="1">
                <a:solidFill>
                  <a:srgbClr val="FFFF00"/>
                </a:solidFill>
              </a:rPr>
              <a:t>corrigenda</a:t>
            </a:r>
            <a:r>
              <a:rPr lang="hr-HR" sz="3600" b="1" dirty="0"/>
              <a:t>.</a:t>
            </a:r>
          </a:p>
          <a:p>
            <a:pPr marL="514350" indent="-514350">
              <a:buFont typeface="+mj-lt"/>
              <a:buAutoNum type="arabicParenR"/>
            </a:pP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2830247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749300"/>
          </a:xfrm>
        </p:spPr>
        <p:txBody>
          <a:bodyPr/>
          <a:lstStyle/>
          <a:p>
            <a:r>
              <a:rPr lang="hr-HR" b="1" dirty="0" err="1" smtClean="0"/>
              <a:t>Pka</a:t>
            </a:r>
            <a:r>
              <a:rPr lang="hr-HR" b="1" dirty="0" smtClean="0"/>
              <a:t> i particip futura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90550" y="1358901"/>
            <a:ext cx="10321926" cy="4432299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arenR"/>
            </a:pPr>
            <a:r>
              <a:rPr lang="hr-HR" sz="4000" b="1" dirty="0" smtClean="0"/>
              <a:t>Ave </a:t>
            </a:r>
            <a:r>
              <a:rPr lang="hr-HR" sz="4000" b="1" dirty="0" err="1" smtClean="0"/>
              <a:t>Caesar</a:t>
            </a:r>
            <a:r>
              <a:rPr lang="hr-HR" sz="4000" b="1" dirty="0" smtClean="0"/>
              <a:t>, imperator, </a:t>
            </a:r>
            <a:r>
              <a:rPr lang="hr-HR" sz="4000" b="1" dirty="0" err="1" smtClean="0">
                <a:solidFill>
                  <a:srgbClr val="FFFF00"/>
                </a:solidFill>
              </a:rPr>
              <a:t>morituri</a:t>
            </a:r>
            <a:r>
              <a:rPr lang="hr-HR" sz="4000" b="1" dirty="0" smtClean="0"/>
              <a:t> te </a:t>
            </a:r>
            <a:r>
              <a:rPr lang="hr-HR" sz="4000" b="1" dirty="0" err="1" smtClean="0"/>
              <a:t>salutant</a:t>
            </a:r>
            <a:r>
              <a:rPr lang="hr-HR" sz="40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/>
              <a:t>Iniuriam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qui</a:t>
            </a:r>
            <a:r>
              <a:rPr lang="hr-HR" sz="4000" b="1" dirty="0" smtClean="0"/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facturus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est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iam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fecit</a:t>
            </a:r>
            <a:r>
              <a:rPr lang="hr-HR" sz="40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/>
              <a:t>Quidquid</a:t>
            </a:r>
            <a:r>
              <a:rPr lang="hr-HR" sz="4000" b="1" dirty="0" smtClean="0"/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dicturus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es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antequam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aliis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dicito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tibi</a:t>
            </a:r>
            <a:r>
              <a:rPr lang="hr-HR" sz="4000" b="1" dirty="0" smtClean="0"/>
              <a:t>.</a:t>
            </a:r>
            <a:endParaRPr lang="hr-HR" sz="4000" b="1" dirty="0"/>
          </a:p>
        </p:txBody>
      </p:sp>
    </p:spTree>
    <p:extLst>
      <p:ext uri="{BB962C8B-B14F-4D97-AF65-F5344CB8AC3E}">
        <p14:creationId xmlns:p14="http://schemas.microsoft.com/office/powerpoint/2010/main" val="1564958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28651" y="177801"/>
            <a:ext cx="10131425" cy="889000"/>
          </a:xfrm>
        </p:spPr>
        <p:txBody>
          <a:bodyPr>
            <a:normAutofit/>
          </a:bodyPr>
          <a:lstStyle/>
          <a:p>
            <a:r>
              <a:rPr lang="hr-HR" sz="4000" b="1" dirty="0" smtClean="0"/>
              <a:t>ACI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71500" y="1498601"/>
            <a:ext cx="11404599" cy="4292599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4000" b="1" dirty="0" err="1"/>
              <a:t>D</a:t>
            </a:r>
            <a:r>
              <a:rPr lang="hr-HR" sz="4000" b="1" dirty="0" err="1" smtClean="0"/>
              <a:t>ignum</a:t>
            </a:r>
            <a:r>
              <a:rPr lang="hr-HR" sz="4000" b="1" dirty="0" smtClean="0"/>
              <a:t> laude </a:t>
            </a:r>
            <a:r>
              <a:rPr lang="hr-HR" sz="4000" b="1" dirty="0" err="1" smtClean="0">
                <a:solidFill>
                  <a:srgbClr val="FFFF00"/>
                </a:solidFill>
              </a:rPr>
              <a:t>virum</a:t>
            </a:r>
            <a:r>
              <a:rPr lang="hr-HR" sz="4000" b="1" dirty="0" smtClean="0"/>
              <a:t> Musa </a:t>
            </a:r>
            <a:r>
              <a:rPr lang="hr-HR" sz="4000" b="1" dirty="0" err="1" smtClean="0"/>
              <a:t>vetat</a:t>
            </a:r>
            <a:r>
              <a:rPr lang="hr-HR" sz="4000" b="1" dirty="0" smtClean="0"/>
              <a:t> </a:t>
            </a:r>
            <a:r>
              <a:rPr lang="hr-HR" sz="4000" b="1" dirty="0" smtClean="0">
                <a:solidFill>
                  <a:srgbClr val="FFFF00"/>
                </a:solidFill>
              </a:rPr>
              <a:t>mori</a:t>
            </a:r>
            <a:r>
              <a:rPr lang="hr-HR" sz="40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/>
              <a:t>Scio</a:t>
            </a:r>
            <a:r>
              <a:rPr lang="hr-HR" sz="4000" b="1" dirty="0" smtClean="0"/>
              <a:t> </a:t>
            </a:r>
            <a:r>
              <a:rPr lang="hr-HR" sz="4000" b="1" dirty="0" smtClean="0">
                <a:solidFill>
                  <a:srgbClr val="FFFF00"/>
                </a:solidFill>
              </a:rPr>
              <a:t>me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nihil</a:t>
            </a:r>
            <a:r>
              <a:rPr lang="hr-HR" sz="4000" b="1" dirty="0" smtClean="0"/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scire</a:t>
            </a:r>
            <a:r>
              <a:rPr lang="hr-HR" sz="40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/>
              <a:t>Fas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est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et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ab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hoste</a:t>
            </a:r>
            <a:r>
              <a:rPr lang="hr-HR" sz="4000" b="1" dirty="0" smtClean="0"/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doceri</a:t>
            </a:r>
            <a:r>
              <a:rPr lang="hr-HR" sz="40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/>
              <a:t>Iubet</a:t>
            </a:r>
            <a:r>
              <a:rPr lang="hr-HR" sz="4000" b="1" dirty="0" smtClean="0"/>
              <a:t> </a:t>
            </a:r>
            <a:r>
              <a:rPr lang="hr-HR" sz="4000" b="1" dirty="0" smtClean="0">
                <a:solidFill>
                  <a:srgbClr val="FFFF00"/>
                </a:solidFill>
              </a:rPr>
              <a:t>nos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Pythius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Apollo</a:t>
            </a:r>
            <a:r>
              <a:rPr lang="hr-HR" sz="4000" b="1" dirty="0" smtClean="0"/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noscere</a:t>
            </a:r>
            <a:r>
              <a:rPr lang="hr-HR" sz="4000" b="1" dirty="0" smtClean="0"/>
              <a:t> </a:t>
            </a:r>
            <a:r>
              <a:rPr lang="hr-HR" sz="4000" b="1" dirty="0" err="1"/>
              <a:t>n</a:t>
            </a:r>
            <a:r>
              <a:rPr lang="hr-HR" sz="4000" b="1" dirty="0" err="1" smtClean="0"/>
              <a:t>osmet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ipsos</a:t>
            </a:r>
            <a:r>
              <a:rPr lang="hr-HR" sz="40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Hominem</a:t>
            </a:r>
            <a:r>
              <a:rPr lang="hr-HR" sz="4000" b="1" dirty="0" smtClean="0"/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experiri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multa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paupertas</a:t>
            </a:r>
            <a:r>
              <a:rPr lang="hr-HR" sz="4000" b="1" dirty="0"/>
              <a:t> </a:t>
            </a:r>
            <a:r>
              <a:rPr lang="hr-HR" sz="4000" b="1" dirty="0" err="1" smtClean="0"/>
              <a:t>iubet</a:t>
            </a:r>
            <a:r>
              <a:rPr lang="hr-HR" sz="40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/>
              <a:t>Ceterum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censeo</a:t>
            </a:r>
            <a:r>
              <a:rPr lang="hr-HR" sz="4000" b="1" dirty="0" smtClean="0"/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Carthaginem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delendam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esse</a:t>
            </a:r>
            <a:r>
              <a:rPr lang="hr-HR" sz="4000" b="1" dirty="0" smtClean="0"/>
              <a:t>.</a:t>
            </a:r>
            <a:endParaRPr lang="hr-HR" sz="4000" b="1" dirty="0"/>
          </a:p>
        </p:txBody>
      </p:sp>
    </p:spTree>
    <p:extLst>
      <p:ext uri="{BB962C8B-B14F-4D97-AF65-F5344CB8AC3E}">
        <p14:creationId xmlns:p14="http://schemas.microsoft.com/office/powerpoint/2010/main" val="2017010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err="1" smtClean="0"/>
              <a:t>nci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96901" y="1841501"/>
            <a:ext cx="10220326" cy="39497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arenR"/>
            </a:pPr>
            <a:r>
              <a:rPr lang="hr-HR" sz="4400" b="1" dirty="0" err="1" smtClean="0">
                <a:solidFill>
                  <a:srgbClr val="FFFF00"/>
                </a:solidFill>
              </a:rPr>
              <a:t>Qui</a:t>
            </a:r>
            <a:r>
              <a:rPr lang="hr-HR" sz="4400" b="1" dirty="0" smtClean="0"/>
              <a:t> </a:t>
            </a:r>
            <a:r>
              <a:rPr lang="hr-HR" sz="4400" b="1" dirty="0" err="1" smtClean="0"/>
              <a:t>tacet</a:t>
            </a:r>
            <a:r>
              <a:rPr lang="hr-HR" sz="4400" b="1" dirty="0" smtClean="0"/>
              <a:t>, </a:t>
            </a:r>
            <a:r>
              <a:rPr lang="hr-HR" sz="4400" b="1" dirty="0" err="1" smtClean="0">
                <a:solidFill>
                  <a:srgbClr val="FFFF00"/>
                </a:solidFill>
              </a:rPr>
              <a:t>consentire</a:t>
            </a:r>
            <a:r>
              <a:rPr lang="hr-HR" sz="4400" b="1" dirty="0" smtClean="0"/>
              <a:t> </a:t>
            </a:r>
            <a:r>
              <a:rPr lang="hr-HR" sz="4400" b="1" dirty="0" err="1" smtClean="0"/>
              <a:t>videtur</a:t>
            </a:r>
            <a:r>
              <a:rPr lang="hr-HR" sz="44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400" b="1" dirty="0" err="1" smtClean="0">
                <a:solidFill>
                  <a:srgbClr val="FFFF00"/>
                </a:solidFill>
              </a:rPr>
              <a:t>Quod</a:t>
            </a:r>
            <a:r>
              <a:rPr lang="hr-HR" sz="4400" b="1" dirty="0" smtClean="0"/>
              <a:t> </a:t>
            </a:r>
            <a:r>
              <a:rPr lang="hr-HR" sz="4400" b="1" dirty="0" err="1" smtClean="0"/>
              <a:t>tegitur</a:t>
            </a:r>
            <a:r>
              <a:rPr lang="hr-HR" sz="4400" b="1" dirty="0" smtClean="0"/>
              <a:t>, </a:t>
            </a:r>
            <a:r>
              <a:rPr lang="hr-HR" sz="4400" b="1" dirty="0" err="1" smtClean="0"/>
              <a:t>magnum</a:t>
            </a:r>
            <a:r>
              <a:rPr lang="hr-HR" sz="4400" b="1" dirty="0" smtClean="0"/>
              <a:t> </a:t>
            </a:r>
            <a:r>
              <a:rPr lang="hr-HR" sz="4400" b="1" dirty="0" err="1" smtClean="0">
                <a:solidFill>
                  <a:srgbClr val="FFFF00"/>
                </a:solidFill>
              </a:rPr>
              <a:t>creditur</a:t>
            </a:r>
            <a:r>
              <a:rPr lang="hr-HR" sz="4400" b="1" dirty="0" smtClean="0"/>
              <a:t> </a:t>
            </a:r>
            <a:r>
              <a:rPr lang="hr-HR" sz="4400" b="1" dirty="0" err="1" smtClean="0"/>
              <a:t>esse</a:t>
            </a:r>
            <a:r>
              <a:rPr lang="hr-HR" sz="4400" b="1" dirty="0" smtClean="0"/>
              <a:t> </a:t>
            </a:r>
            <a:r>
              <a:rPr lang="hr-HR" sz="4400" b="1" dirty="0" err="1" smtClean="0"/>
              <a:t>malum</a:t>
            </a:r>
            <a:r>
              <a:rPr lang="hr-HR" sz="4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8720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0"/>
            <a:ext cx="10131425" cy="1456267"/>
          </a:xfrm>
        </p:spPr>
        <p:txBody>
          <a:bodyPr>
            <a:normAutofit/>
          </a:bodyPr>
          <a:lstStyle/>
          <a:p>
            <a:r>
              <a:rPr lang="hr-HR" sz="4400" b="1" dirty="0" smtClean="0"/>
              <a:t>Ablativ apsolutni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33401" y="1456267"/>
            <a:ext cx="10283826" cy="433493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>
                <a:solidFill>
                  <a:srgbClr val="FFFF00"/>
                </a:solidFill>
              </a:rPr>
              <a:t>Duobus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litigantibus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/>
              <a:t>tertius</a:t>
            </a:r>
            <a:r>
              <a:rPr lang="hr-HR" sz="3600" b="1" dirty="0" smtClean="0"/>
              <a:t> </a:t>
            </a:r>
            <a:r>
              <a:rPr lang="hr-HR" sz="3600" b="1" dirty="0" err="1" smtClean="0"/>
              <a:t>gaudet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>
                <a:solidFill>
                  <a:srgbClr val="FFFF00"/>
                </a:solidFill>
              </a:rPr>
              <a:t>Mutatis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mutandis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>
                <a:solidFill>
                  <a:srgbClr val="FFFF00"/>
                </a:solidFill>
              </a:rPr>
              <a:t>Pollice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verso</a:t>
            </a:r>
            <a:r>
              <a:rPr lang="hr-HR" sz="3600" b="1" dirty="0" smtClean="0">
                <a:solidFill>
                  <a:srgbClr val="FFFF00"/>
                </a:solidFill>
              </a:rPr>
              <a:t>/</a:t>
            </a:r>
            <a:r>
              <a:rPr lang="hr-HR" sz="3600" b="1" dirty="0" err="1" smtClean="0">
                <a:solidFill>
                  <a:srgbClr val="FFFF00"/>
                </a:solidFill>
              </a:rPr>
              <a:t>pollice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presso</a:t>
            </a:r>
            <a:r>
              <a:rPr lang="hr-HR" sz="36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>
                <a:solidFill>
                  <a:srgbClr val="FFFF00"/>
                </a:solidFill>
              </a:rPr>
              <a:t>Expressis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verbis</a:t>
            </a:r>
            <a:r>
              <a:rPr lang="hr-HR" sz="3600" b="1" dirty="0" smtClean="0">
                <a:solidFill>
                  <a:srgbClr val="FFFF00"/>
                </a:solidFill>
              </a:rPr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smtClean="0">
                <a:solidFill>
                  <a:srgbClr val="FFFF00"/>
                </a:solidFill>
              </a:rPr>
              <a:t>Minerva </a:t>
            </a:r>
            <a:r>
              <a:rPr lang="hr-HR" sz="3600" b="1" dirty="0" err="1" smtClean="0">
                <a:solidFill>
                  <a:srgbClr val="FFFF00"/>
                </a:solidFill>
              </a:rPr>
              <a:t>invita</a:t>
            </a:r>
            <a:r>
              <a:rPr lang="hr-HR" sz="3600" b="1" dirty="0" smtClean="0">
                <a:solidFill>
                  <a:srgbClr val="FFFF00"/>
                </a:solidFill>
              </a:rPr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3600" b="1" dirty="0" err="1" smtClean="0">
                <a:solidFill>
                  <a:srgbClr val="FFFF00"/>
                </a:solidFill>
              </a:rPr>
              <a:t>Elizabetha</a:t>
            </a:r>
            <a:r>
              <a:rPr lang="hr-HR" sz="3600" b="1" dirty="0" smtClean="0">
                <a:solidFill>
                  <a:srgbClr val="FFFF00"/>
                </a:solidFill>
              </a:rPr>
              <a:t> </a:t>
            </a:r>
            <a:r>
              <a:rPr lang="hr-HR" sz="3600" b="1" dirty="0" err="1" smtClean="0">
                <a:solidFill>
                  <a:srgbClr val="FFFF00"/>
                </a:solidFill>
              </a:rPr>
              <a:t>regina</a:t>
            </a:r>
            <a:r>
              <a:rPr lang="hr-HR" sz="3600" b="1" dirty="0"/>
              <a:t>.</a:t>
            </a:r>
            <a:endParaRPr lang="hr-HR" sz="3600" b="1" dirty="0" smtClean="0"/>
          </a:p>
          <a:p>
            <a:pPr marL="514350" indent="-514350">
              <a:buFont typeface="+mj-lt"/>
              <a:buAutoNum type="arabicParenR"/>
            </a:pPr>
            <a:endParaRPr lang="hr-HR" sz="3600" b="1" dirty="0"/>
          </a:p>
        </p:txBody>
      </p:sp>
    </p:spTree>
    <p:extLst>
      <p:ext uri="{BB962C8B-B14F-4D97-AF65-F5344CB8AC3E}">
        <p14:creationId xmlns:p14="http://schemas.microsoft.com/office/powerpoint/2010/main" val="2025464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/>
              <a:t>Zavisno-složene rečenice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9901" y="1879601"/>
            <a:ext cx="10347326" cy="3911600"/>
          </a:xfrm>
        </p:spPr>
        <p:txBody>
          <a:bodyPr>
            <a:normAutofit/>
          </a:bodyPr>
          <a:lstStyle/>
          <a:p>
            <a:r>
              <a:rPr lang="hr-HR" sz="4000" b="1" dirty="0" smtClean="0"/>
              <a:t>Vremenske rečenice: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smtClean="0">
                <a:solidFill>
                  <a:srgbClr val="FFFF00"/>
                </a:solidFill>
              </a:rPr>
              <a:t>Dum </a:t>
            </a:r>
            <a:r>
              <a:rPr lang="hr-HR" sz="4000" b="1" dirty="0" err="1" smtClean="0">
                <a:solidFill>
                  <a:srgbClr val="FFFF00"/>
                </a:solidFill>
              </a:rPr>
              <a:t>spiro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spero</a:t>
            </a:r>
            <a:r>
              <a:rPr lang="hr-HR" sz="40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Donec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eris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sospes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multos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numerabis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amicos</a:t>
            </a:r>
            <a:r>
              <a:rPr lang="hr-HR" sz="40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Cum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tacent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clamant</a:t>
            </a:r>
            <a:r>
              <a:rPr lang="hr-HR" sz="40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6232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571500" y="444500"/>
            <a:ext cx="10337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 smtClean="0"/>
              <a:t>Uzročne rečenice: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/>
              <a:t>Parce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mihi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Domine</a:t>
            </a:r>
            <a:r>
              <a:rPr lang="hr-HR" sz="4000" b="1" dirty="0" smtClean="0"/>
              <a:t>, </a:t>
            </a:r>
            <a:r>
              <a:rPr lang="hr-HR" sz="4000" b="1" dirty="0" err="1" smtClean="0">
                <a:solidFill>
                  <a:srgbClr val="FFFF00"/>
                </a:solidFill>
              </a:rPr>
              <a:t>quia</a:t>
            </a:r>
            <a:r>
              <a:rPr lang="hr-HR" sz="4000" b="1" dirty="0" smtClean="0">
                <a:solidFill>
                  <a:srgbClr val="FFFF00"/>
                </a:solidFill>
              </a:rPr>
              <a:t> Dalmata </a:t>
            </a:r>
            <a:r>
              <a:rPr lang="hr-HR" sz="4000" b="1" dirty="0" err="1" smtClean="0">
                <a:solidFill>
                  <a:srgbClr val="FFFF00"/>
                </a:solidFill>
              </a:rPr>
              <a:t>sum</a:t>
            </a:r>
            <a:r>
              <a:rPr lang="hr-HR" sz="4000" b="1" dirty="0" smtClean="0"/>
              <a:t>.</a:t>
            </a:r>
          </a:p>
          <a:p>
            <a:endParaRPr lang="hr-HR" sz="4000" b="1" dirty="0"/>
          </a:p>
          <a:p>
            <a:r>
              <a:rPr lang="hr-HR" sz="4000" b="1" dirty="0" smtClean="0"/>
              <a:t>Namjerne rečenice: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/>
              <a:t>Credo</a:t>
            </a:r>
            <a:r>
              <a:rPr lang="hr-HR" sz="4000" b="1" dirty="0" smtClean="0"/>
              <a:t>, </a:t>
            </a:r>
            <a:r>
              <a:rPr lang="hr-HR" sz="4000" b="1" dirty="0" err="1" smtClean="0">
                <a:solidFill>
                  <a:srgbClr val="FFFF00"/>
                </a:solidFill>
              </a:rPr>
              <a:t>ut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intellegam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intellego</a:t>
            </a:r>
            <a:r>
              <a:rPr lang="hr-HR" sz="4000" b="1" dirty="0" smtClean="0"/>
              <a:t>, </a:t>
            </a:r>
            <a:r>
              <a:rPr lang="hr-HR" sz="4000" b="1" dirty="0" err="1" smtClean="0">
                <a:solidFill>
                  <a:srgbClr val="FFFF00"/>
                </a:solidFill>
              </a:rPr>
              <a:t>ut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credam</a:t>
            </a:r>
            <a:r>
              <a:rPr lang="hr-HR" sz="40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Ut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ameris</a:t>
            </a:r>
            <a:r>
              <a:rPr lang="hr-HR" sz="4000" b="1" dirty="0" smtClean="0"/>
              <a:t>, ama.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smtClean="0"/>
              <a:t>Do, </a:t>
            </a:r>
            <a:r>
              <a:rPr lang="hr-HR" sz="4000" b="1" dirty="0" err="1" smtClean="0">
                <a:solidFill>
                  <a:srgbClr val="FFFF00"/>
                </a:solidFill>
              </a:rPr>
              <a:t>ut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des</a:t>
            </a:r>
            <a:r>
              <a:rPr lang="hr-HR" sz="4000" b="1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hr-HR" sz="4000" b="1" dirty="0" err="1" smtClean="0"/>
              <a:t>Edimus</a:t>
            </a:r>
            <a:r>
              <a:rPr lang="hr-HR" sz="4000" b="1" dirty="0" smtClean="0"/>
              <a:t>, </a:t>
            </a:r>
            <a:r>
              <a:rPr lang="hr-HR" sz="4000" b="1" dirty="0" err="1" smtClean="0">
                <a:solidFill>
                  <a:srgbClr val="FFFF00"/>
                </a:solidFill>
              </a:rPr>
              <a:t>ut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vivamus</a:t>
            </a:r>
            <a:r>
              <a:rPr lang="hr-HR" sz="40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3280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546100" y="1143000"/>
            <a:ext cx="108585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 smtClean="0"/>
              <a:t>Odnosne  rečenice: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/>
              <a:t>Incidit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in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Scyllam</a:t>
            </a:r>
            <a:r>
              <a:rPr lang="hr-HR" sz="4000" b="1" dirty="0" smtClean="0"/>
              <a:t>, </a:t>
            </a:r>
            <a:r>
              <a:rPr lang="hr-HR" sz="4000" b="1" dirty="0" err="1" smtClean="0">
                <a:solidFill>
                  <a:srgbClr val="FFFF00"/>
                </a:solidFill>
              </a:rPr>
              <a:t>qui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vult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vitare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Charybdim</a:t>
            </a:r>
            <a:r>
              <a:rPr lang="hr-HR" sz="40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smtClean="0"/>
              <a:t>Bis dat, </a:t>
            </a:r>
            <a:r>
              <a:rPr lang="hr-HR" sz="4000" b="1" dirty="0" err="1" smtClean="0">
                <a:solidFill>
                  <a:srgbClr val="FFFF00"/>
                </a:solidFill>
              </a:rPr>
              <a:t>qui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cito</a:t>
            </a:r>
            <a:r>
              <a:rPr lang="hr-HR" sz="4000" b="1" dirty="0" smtClean="0">
                <a:solidFill>
                  <a:srgbClr val="FFFF00"/>
                </a:solidFill>
              </a:rPr>
              <a:t> dat</a:t>
            </a:r>
            <a:r>
              <a:rPr lang="hr-HR" sz="40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Quod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cito</a:t>
            </a:r>
            <a:r>
              <a:rPr lang="hr-HR" sz="4000" b="1" dirty="0" smtClean="0">
                <a:solidFill>
                  <a:srgbClr val="FFFF00"/>
                </a:solidFill>
              </a:rPr>
              <a:t> fit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cito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perit</a:t>
            </a:r>
            <a:r>
              <a:rPr lang="hr-HR" sz="40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/>
              <a:t>Dimidium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facti</a:t>
            </a:r>
            <a:r>
              <a:rPr lang="hr-HR" sz="4000" b="1" dirty="0" smtClean="0"/>
              <a:t>, </a:t>
            </a:r>
            <a:r>
              <a:rPr lang="hr-HR" sz="4000" b="1" dirty="0" err="1" smtClean="0">
                <a:solidFill>
                  <a:srgbClr val="FFFF00"/>
                </a:solidFill>
              </a:rPr>
              <a:t>qui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coepit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habet</a:t>
            </a:r>
            <a:r>
              <a:rPr lang="hr-HR" sz="40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Quidquid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in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occulto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est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in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apricum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proferet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aetas</a:t>
            </a:r>
            <a:r>
              <a:rPr lang="hr-HR" sz="40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0862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546100" y="1143000"/>
            <a:ext cx="108585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400" b="1" dirty="0" smtClean="0"/>
              <a:t>Pogodbene  rečenice: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400" b="1" dirty="0" smtClean="0">
                <a:solidFill>
                  <a:srgbClr val="FFFF00"/>
                </a:solidFill>
              </a:rPr>
              <a:t>Si </a:t>
            </a:r>
            <a:r>
              <a:rPr lang="hr-HR" sz="4400" b="1" dirty="0" err="1" smtClean="0">
                <a:solidFill>
                  <a:srgbClr val="FFFF00"/>
                </a:solidFill>
              </a:rPr>
              <a:t>tacuisses</a:t>
            </a:r>
            <a:r>
              <a:rPr lang="hr-HR" sz="4400" b="1" dirty="0" smtClean="0"/>
              <a:t>, </a:t>
            </a:r>
            <a:r>
              <a:rPr lang="hr-HR" sz="4400" b="1" dirty="0" err="1" smtClean="0"/>
              <a:t>philosophus</a:t>
            </a:r>
            <a:r>
              <a:rPr lang="hr-HR" sz="4400" b="1" dirty="0" smtClean="0"/>
              <a:t> </a:t>
            </a:r>
            <a:r>
              <a:rPr lang="hr-HR" sz="4400" b="1" dirty="0" err="1" smtClean="0"/>
              <a:t>mansisses</a:t>
            </a:r>
            <a:r>
              <a:rPr lang="hr-HR" sz="44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400" b="1" dirty="0" smtClean="0">
                <a:solidFill>
                  <a:srgbClr val="FFFF00"/>
                </a:solidFill>
              </a:rPr>
              <a:t>Si duo </a:t>
            </a:r>
            <a:r>
              <a:rPr lang="hr-HR" sz="4400" b="1" dirty="0" err="1" smtClean="0">
                <a:solidFill>
                  <a:srgbClr val="FFFF00"/>
                </a:solidFill>
              </a:rPr>
              <a:t>faciunt</a:t>
            </a:r>
            <a:r>
              <a:rPr lang="hr-HR" sz="4400" b="1" dirty="0" smtClean="0">
                <a:solidFill>
                  <a:srgbClr val="FFFF00"/>
                </a:solidFill>
              </a:rPr>
              <a:t> idem</a:t>
            </a:r>
            <a:r>
              <a:rPr lang="hr-HR" sz="4400" b="1" dirty="0" smtClean="0"/>
              <a:t>, </a:t>
            </a:r>
            <a:r>
              <a:rPr lang="hr-HR" sz="4400" b="1" dirty="0" err="1" smtClean="0"/>
              <a:t>non</a:t>
            </a:r>
            <a:r>
              <a:rPr lang="hr-HR" sz="4400" b="1" dirty="0" smtClean="0"/>
              <a:t> </a:t>
            </a:r>
            <a:r>
              <a:rPr lang="hr-HR" sz="4400" b="1" dirty="0" err="1" smtClean="0"/>
              <a:t>est</a:t>
            </a:r>
            <a:r>
              <a:rPr lang="hr-HR" sz="4400" b="1" dirty="0" smtClean="0"/>
              <a:t> idem.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400" b="1" dirty="0" smtClean="0">
                <a:solidFill>
                  <a:srgbClr val="FFFF00"/>
                </a:solidFill>
              </a:rPr>
              <a:t>Si vis pacem</a:t>
            </a:r>
            <a:r>
              <a:rPr lang="hr-HR" sz="4400" b="1" dirty="0" smtClean="0"/>
              <a:t>, para </a:t>
            </a:r>
            <a:r>
              <a:rPr lang="hr-HR" sz="4400" b="1" dirty="0" err="1" smtClean="0"/>
              <a:t>bellum</a:t>
            </a:r>
            <a:r>
              <a:rPr lang="hr-HR" sz="44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400" b="1" dirty="0" err="1" smtClean="0"/>
              <a:t>Nihil</a:t>
            </a:r>
            <a:r>
              <a:rPr lang="hr-HR" sz="4400" b="1" dirty="0" smtClean="0"/>
              <a:t> </a:t>
            </a:r>
            <a:r>
              <a:rPr lang="hr-HR" sz="4400" b="1" dirty="0" err="1" smtClean="0"/>
              <a:t>beatum</a:t>
            </a:r>
            <a:r>
              <a:rPr lang="hr-HR" sz="4400" b="1" dirty="0" smtClean="0"/>
              <a:t>, </a:t>
            </a:r>
            <a:r>
              <a:rPr lang="hr-HR" sz="4400" b="1" dirty="0" smtClean="0">
                <a:solidFill>
                  <a:srgbClr val="FFFF00"/>
                </a:solidFill>
              </a:rPr>
              <a:t>si </a:t>
            </a:r>
            <a:r>
              <a:rPr lang="hr-HR" sz="4400" b="1" dirty="0" err="1" smtClean="0">
                <a:solidFill>
                  <a:srgbClr val="FFFF00"/>
                </a:solidFill>
              </a:rPr>
              <a:t>absit</a:t>
            </a:r>
            <a:r>
              <a:rPr lang="hr-HR" sz="4400" b="1" dirty="0" smtClean="0">
                <a:solidFill>
                  <a:srgbClr val="FFFF00"/>
                </a:solidFill>
              </a:rPr>
              <a:t> </a:t>
            </a:r>
            <a:r>
              <a:rPr lang="hr-HR" sz="4400" b="1" dirty="0" err="1" smtClean="0">
                <a:solidFill>
                  <a:srgbClr val="FFFF00"/>
                </a:solidFill>
              </a:rPr>
              <a:t>libertas</a:t>
            </a:r>
            <a:r>
              <a:rPr lang="hr-HR" sz="44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0122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508000" y="254000"/>
            <a:ext cx="108966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 smtClean="0"/>
              <a:t>Poredbene  rečenice: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Quot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linguas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cales</a:t>
            </a:r>
            <a:r>
              <a:rPr lang="hr-HR" sz="4000" b="1" dirty="0" smtClean="0"/>
              <a:t>, </a:t>
            </a:r>
            <a:r>
              <a:rPr lang="hr-HR" sz="4000" b="1" dirty="0" err="1" smtClean="0">
                <a:solidFill>
                  <a:srgbClr val="FFFF00"/>
                </a:solidFill>
              </a:rPr>
              <a:t>tot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homines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vales</a:t>
            </a:r>
            <a:r>
              <a:rPr lang="hr-HR" sz="40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Tantum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scimus</a:t>
            </a:r>
            <a:r>
              <a:rPr lang="hr-HR" sz="4000" b="1" dirty="0" smtClean="0"/>
              <a:t>, </a:t>
            </a:r>
            <a:r>
              <a:rPr lang="hr-HR" sz="4000" b="1" dirty="0" err="1" smtClean="0">
                <a:solidFill>
                  <a:srgbClr val="FFFF00"/>
                </a:solidFill>
              </a:rPr>
              <a:t>quantum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memoriā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tenemus</a:t>
            </a:r>
            <a:r>
              <a:rPr lang="hr-HR" sz="4000" b="1" dirty="0" smtClean="0"/>
              <a:t>.</a:t>
            </a:r>
          </a:p>
          <a:p>
            <a:endParaRPr lang="hr-HR" sz="4000" b="1" dirty="0" smtClean="0"/>
          </a:p>
          <a:p>
            <a:r>
              <a:rPr lang="hr-HR" sz="4000" b="1" dirty="0" smtClean="0"/>
              <a:t>Posljedične rečenice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Ut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sementem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feceris</a:t>
            </a:r>
            <a:r>
              <a:rPr lang="hr-HR" sz="4000" b="1" dirty="0" smtClean="0"/>
              <a:t>, </a:t>
            </a:r>
            <a:r>
              <a:rPr lang="hr-HR" sz="4000" b="1" dirty="0" err="1" smtClean="0"/>
              <a:t>ita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metes</a:t>
            </a:r>
            <a:r>
              <a:rPr lang="hr-HR" sz="4000" b="1" dirty="0" smtClean="0"/>
              <a:t>.</a:t>
            </a:r>
          </a:p>
          <a:p>
            <a:endParaRPr lang="hr-HR" sz="4000" b="1" dirty="0" smtClean="0"/>
          </a:p>
          <a:p>
            <a:r>
              <a:rPr lang="hr-HR" sz="4000" b="1" dirty="0" smtClean="0"/>
              <a:t>Dopusne rečenice</a:t>
            </a:r>
          </a:p>
          <a:p>
            <a:pPr marL="742950" indent="-742950">
              <a:buFont typeface="+mj-lt"/>
              <a:buAutoNum type="arabicParenR"/>
            </a:pPr>
            <a:r>
              <a:rPr lang="hr-HR" sz="4000" b="1" dirty="0" err="1" smtClean="0">
                <a:solidFill>
                  <a:srgbClr val="FFFF00"/>
                </a:solidFill>
              </a:rPr>
              <a:t>Ut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desint</a:t>
            </a:r>
            <a:r>
              <a:rPr lang="hr-HR" sz="4000" b="1" dirty="0" smtClean="0">
                <a:solidFill>
                  <a:srgbClr val="FFFF00"/>
                </a:solidFill>
              </a:rPr>
              <a:t> </a:t>
            </a:r>
            <a:r>
              <a:rPr lang="hr-HR" sz="4000" b="1" dirty="0" err="1" smtClean="0">
                <a:solidFill>
                  <a:srgbClr val="FFFF00"/>
                </a:solidFill>
              </a:rPr>
              <a:t>vires</a:t>
            </a:r>
            <a:r>
              <a:rPr lang="hr-HR" sz="4000" b="1" dirty="0" smtClean="0">
                <a:solidFill>
                  <a:srgbClr val="FFFF00"/>
                </a:solidFill>
              </a:rPr>
              <a:t>, 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tamen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est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laudanda</a:t>
            </a:r>
            <a:r>
              <a:rPr lang="hr-HR" sz="4000" b="1" dirty="0" smtClean="0"/>
              <a:t> </a:t>
            </a:r>
            <a:r>
              <a:rPr lang="hr-HR" sz="4000" b="1" dirty="0" err="1" smtClean="0"/>
              <a:t>voluntas</a:t>
            </a:r>
            <a:r>
              <a:rPr lang="hr-HR" sz="4000" b="1" dirty="0" smtClean="0"/>
              <a:t>.</a:t>
            </a:r>
          </a:p>
          <a:p>
            <a:pPr marL="742950" indent="-742950">
              <a:buFont typeface="+mj-lt"/>
              <a:buAutoNum type="arabicParenR"/>
            </a:pPr>
            <a:endParaRPr lang="hr-HR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1960700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beski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Nebesko</Template>
  <TotalTime>117</TotalTime>
  <Words>745</Words>
  <Application>Microsoft Office PowerPoint</Application>
  <PresentationFormat>Široki zaslon</PresentationFormat>
  <Paragraphs>129</Paragraphs>
  <Slides>18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Nebeski</vt:lpstr>
      <vt:lpstr>IZREKE PRATE GRADIVO </vt:lpstr>
      <vt:lpstr>izvori</vt:lpstr>
      <vt:lpstr>Vremena perfektne osnove - indikativ</vt:lpstr>
      <vt:lpstr>Vremena participske osnove - indikativ</vt:lpstr>
      <vt:lpstr>KONJUNKTIVI – nezaVISNA UPOTREBA</vt:lpstr>
      <vt:lpstr>Deponentni/semideponentni glagoli</vt:lpstr>
      <vt:lpstr>Nepravilni glagoli</vt:lpstr>
      <vt:lpstr>GLAGOLSKA OBLICI – PARTICIPI, SUPINI</vt:lpstr>
      <vt:lpstr>PKP,  GERUND, GERUNDIV</vt:lpstr>
      <vt:lpstr>Pka i particip futura</vt:lpstr>
      <vt:lpstr>ACI</vt:lpstr>
      <vt:lpstr>nci</vt:lpstr>
      <vt:lpstr>Ablativ apsolutni</vt:lpstr>
      <vt:lpstr>Zavisno-složene rečenice</vt:lpstr>
      <vt:lpstr>PowerPointova prezentacija</vt:lpstr>
      <vt:lpstr>PowerPointova prezentacija</vt:lpstr>
      <vt:lpstr>PowerPointova prezentacija</vt:lpstr>
      <vt:lpstr>PowerPointova prezentacija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IZREKE PRATE GRADIVO</dc:title>
  <dc:creator>Barbara</dc:creator>
  <cp:lastModifiedBy>Barbara</cp:lastModifiedBy>
  <cp:revision>19</cp:revision>
  <dcterms:created xsi:type="dcterms:W3CDTF">2014-11-06T06:37:26Z</dcterms:created>
  <dcterms:modified xsi:type="dcterms:W3CDTF">2014-11-06T11:31:41Z</dcterms:modified>
</cp:coreProperties>
</file>